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04" r:id="rId2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FF61DA3-481E-4673-8512-23D281E1ADE8}">
          <p14:sldIdLst>
            <p14:sldId id="5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ECB3"/>
    <a:srgbClr val="FFE38C"/>
    <a:srgbClr val="3333FF"/>
    <a:srgbClr val="33CC33"/>
    <a:srgbClr val="FF6569"/>
    <a:srgbClr val="D7A1AA"/>
    <a:srgbClr val="CFA9B2"/>
    <a:srgbClr val="CDABC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84869" cy="502136"/>
          </a:xfrm>
          <a:prstGeom prst="rect">
            <a:avLst/>
          </a:prstGeom>
        </p:spPr>
        <p:txBody>
          <a:bodyPr vert="horz" lIns="91931" tIns="45965" rIns="91931" bIns="4596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702" y="5"/>
            <a:ext cx="2984869" cy="502136"/>
          </a:xfrm>
          <a:prstGeom prst="rect">
            <a:avLst/>
          </a:prstGeom>
        </p:spPr>
        <p:txBody>
          <a:bodyPr vert="horz" lIns="91931" tIns="45965" rIns="91931" bIns="45965" rtlCol="0"/>
          <a:lstStyle>
            <a:lvl1pPr algn="r">
              <a:defRPr sz="1200"/>
            </a:lvl1pPr>
          </a:lstStyle>
          <a:p>
            <a:fld id="{3689B3A0-CF96-463F-9D43-8C7DF9B0F031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516580"/>
            <a:ext cx="2984869" cy="502136"/>
          </a:xfrm>
          <a:prstGeom prst="rect">
            <a:avLst/>
          </a:prstGeom>
        </p:spPr>
        <p:txBody>
          <a:bodyPr vert="horz" lIns="91931" tIns="45965" rIns="91931" bIns="4596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702" y="9516580"/>
            <a:ext cx="2984869" cy="502136"/>
          </a:xfrm>
          <a:prstGeom prst="rect">
            <a:avLst/>
          </a:prstGeom>
        </p:spPr>
        <p:txBody>
          <a:bodyPr vert="horz" lIns="91931" tIns="45965" rIns="91931" bIns="45965" rtlCol="0" anchor="b"/>
          <a:lstStyle>
            <a:lvl1pPr algn="r">
              <a:defRPr sz="1200"/>
            </a:lvl1pPr>
          </a:lstStyle>
          <a:p>
            <a:fld id="{F923FC22-4DE3-4BCA-842D-96EE077FB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16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85622" cy="501497"/>
          </a:xfrm>
          <a:prstGeom prst="rect">
            <a:avLst/>
          </a:prstGeom>
        </p:spPr>
        <p:txBody>
          <a:bodyPr vert="horz" lIns="92374" tIns="46186" rIns="92374" bIns="4618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937" y="1"/>
            <a:ext cx="2985622" cy="501497"/>
          </a:xfrm>
          <a:prstGeom prst="rect">
            <a:avLst/>
          </a:prstGeom>
        </p:spPr>
        <p:txBody>
          <a:bodyPr vert="horz" lIns="92374" tIns="46186" rIns="92374" bIns="46186" rtlCol="0"/>
          <a:lstStyle>
            <a:lvl1pPr algn="r">
              <a:defRPr sz="1200"/>
            </a:lvl1pPr>
          </a:lstStyle>
          <a:p>
            <a:fld id="{62475572-B7FC-4473-B8D2-E1B5739BE370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4" tIns="46186" rIns="92374" bIns="4618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500" y="4821101"/>
            <a:ext cx="5511174" cy="3944677"/>
          </a:xfrm>
          <a:prstGeom prst="rect">
            <a:avLst/>
          </a:prstGeom>
        </p:spPr>
        <p:txBody>
          <a:bodyPr vert="horz" lIns="92374" tIns="46186" rIns="92374" bIns="4618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517218"/>
            <a:ext cx="2985622" cy="501497"/>
          </a:xfrm>
          <a:prstGeom prst="rect">
            <a:avLst/>
          </a:prstGeom>
        </p:spPr>
        <p:txBody>
          <a:bodyPr vert="horz" lIns="92374" tIns="46186" rIns="92374" bIns="4618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937" y="9517218"/>
            <a:ext cx="2985622" cy="501497"/>
          </a:xfrm>
          <a:prstGeom prst="rect">
            <a:avLst/>
          </a:prstGeom>
        </p:spPr>
        <p:txBody>
          <a:bodyPr vert="horz" lIns="92374" tIns="46186" rIns="92374" bIns="46186" rtlCol="0" anchor="b"/>
          <a:lstStyle>
            <a:lvl1pPr algn="r">
              <a:defRPr sz="1200"/>
            </a:lvl1pPr>
          </a:lstStyle>
          <a:p>
            <a:fld id="{7BB2844F-D0F2-467C-ADD8-067CE09C1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315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E6CC-C922-4F2B-905D-43C66FA6D011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D8589554-0A06-487E-85B4-BB6FFC4968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37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879C-F190-41AE-86B7-145C606DE64C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554-0A06-487E-85B4-BB6FFC49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60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3F24-2AD8-4C74-BCA0-A2556438A26A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554-0A06-487E-85B4-BB6FFC49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33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5222-EE80-4DFC-8CC8-776497693925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554-0A06-487E-85B4-BB6FFC49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23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898C-7FAC-4554-8534-B5F017783F3C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554-0A06-487E-85B4-BB6FFC49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86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EF98-0C1D-4603-A377-1E8D5BC6BAFE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554-0A06-487E-85B4-BB6FFC49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03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464E-EA57-4D19-BAAF-EB9280693FDD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554-0A06-487E-85B4-BB6FFC49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00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4242-6DAF-463A-98A3-9B7EDA1DF423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554-0A06-487E-85B4-BB6FFC49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49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1E2E-7002-4A7B-8C21-6765274ED413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554-0A06-487E-85B4-BB6FFC49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22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1BD8-CF93-4706-9A8E-358B828B5A5A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554-0A06-487E-85B4-BB6FFC49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09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7A41-2FE0-479F-9E0C-5991BD46139A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554-0A06-487E-85B4-BB6FFC49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93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7CDD-03D7-4C5D-B455-F855BCFA1FF5}" type="datetime1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89554-0A06-487E-85B4-BB6FFC49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0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0" y="1075834"/>
            <a:ext cx="9144000" cy="52116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600"/>
              </a:lnSpc>
              <a:spcBef>
                <a:spcPts val="200"/>
              </a:spcBef>
              <a:spcAft>
                <a:spcPts val="200"/>
              </a:spcAft>
            </a:pP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dirty="0"/>
          </a:p>
          <a:p>
            <a:r>
              <a:rPr lang="ja-JP" altLang="en-US" sz="2800" b="1" dirty="0"/>
              <a:t>➣家族・友人・職場の同僚など、日頃会っている</a:t>
            </a:r>
          </a:p>
          <a:p>
            <a:r>
              <a:rPr lang="ja-JP" altLang="en-US" sz="2800" b="1" dirty="0">
                <a:solidFill>
                  <a:srgbClr val="FF0000"/>
                </a:solidFill>
              </a:rPr>
              <a:t>　</a:t>
            </a:r>
            <a:r>
              <a:rPr lang="ja-JP" altLang="en-US" sz="2800" b="1" u="sng" dirty="0">
                <a:solidFill>
                  <a:srgbClr val="FF0000"/>
                </a:solidFill>
              </a:rPr>
              <a:t>身近な範囲で、大人数、長時間、密を避けて</a:t>
            </a:r>
          </a:p>
          <a:p>
            <a:r>
              <a:rPr lang="ja-JP" altLang="en-US" sz="2800" b="1" dirty="0"/>
              <a:t>➣体調不良の方や、感染リスクの高い行動を</a:t>
            </a:r>
          </a:p>
          <a:p>
            <a:r>
              <a:rPr lang="ja-JP" altLang="en-US" sz="2800" b="1" dirty="0"/>
              <a:t>とった方は</a:t>
            </a:r>
            <a:r>
              <a:rPr lang="ja-JP" altLang="en-US" sz="2800" b="1" u="sng" dirty="0">
                <a:solidFill>
                  <a:srgbClr val="FF0000"/>
                </a:solidFill>
              </a:rPr>
              <a:t>参加しない・させない</a:t>
            </a:r>
          </a:p>
          <a:p>
            <a:r>
              <a:rPr lang="ja-JP" altLang="en-US" sz="2800" b="1" dirty="0"/>
              <a:t>➣食事中以外は必ず</a:t>
            </a:r>
            <a:r>
              <a:rPr lang="ja-JP" altLang="en-US" sz="2800" b="1" u="sng" dirty="0">
                <a:solidFill>
                  <a:srgbClr val="FF0000"/>
                </a:solidFill>
              </a:rPr>
              <a:t>マスクを着用、</a:t>
            </a:r>
          </a:p>
          <a:p>
            <a:r>
              <a:rPr lang="ja-JP" altLang="en-US" sz="2800" b="1" dirty="0">
                <a:solidFill>
                  <a:srgbClr val="FF0000"/>
                </a:solidFill>
              </a:rPr>
              <a:t>　</a:t>
            </a:r>
            <a:r>
              <a:rPr lang="ja-JP" altLang="en-US" sz="2800" b="1" u="sng" dirty="0">
                <a:solidFill>
                  <a:srgbClr val="FF0000"/>
                </a:solidFill>
              </a:rPr>
              <a:t>グループ間は適度な距離を</a:t>
            </a:r>
          </a:p>
          <a:p>
            <a:r>
              <a:rPr lang="ja-JP" altLang="en-US" sz="2800" b="1" dirty="0"/>
              <a:t>（大声になるような感染リスクの</a:t>
            </a:r>
          </a:p>
          <a:p>
            <a:r>
              <a:rPr lang="ja-JP" altLang="en-US" sz="2800" b="1" dirty="0"/>
              <a:t>　　　　　　　　　高い行動は控える）</a:t>
            </a:r>
          </a:p>
          <a:p>
            <a:r>
              <a:rPr lang="ja-JP" altLang="en-US" sz="2800" b="1" dirty="0"/>
              <a:t>➣</a:t>
            </a:r>
            <a:r>
              <a:rPr lang="ja-JP" altLang="en-US" sz="2800" b="1" u="sng" dirty="0">
                <a:solidFill>
                  <a:srgbClr val="FF0000"/>
                </a:solidFill>
              </a:rPr>
              <a:t>大皿は避け、食器は個別、使い回ししない</a:t>
            </a:r>
          </a:p>
          <a:p>
            <a:r>
              <a:rPr lang="ja-JP" altLang="en-US" sz="2800" b="1" dirty="0"/>
              <a:t>➣</a:t>
            </a:r>
            <a:r>
              <a:rPr lang="ja-JP" altLang="en-US" sz="2800" b="1" u="sng" dirty="0">
                <a:solidFill>
                  <a:srgbClr val="FF0000"/>
                </a:solidFill>
              </a:rPr>
              <a:t>感染防止対策</a:t>
            </a:r>
            <a:r>
              <a:rPr lang="ja-JP" altLang="en-US" sz="2800" b="1" dirty="0"/>
              <a:t>（手洗い、手指消毒等）</a:t>
            </a:r>
            <a:r>
              <a:rPr lang="ja-JP" altLang="en-US" sz="2800" b="1" u="sng" dirty="0">
                <a:solidFill>
                  <a:srgbClr val="FF0000"/>
                </a:solidFill>
              </a:rPr>
              <a:t>の徹底</a:t>
            </a:r>
            <a:r>
              <a:rPr lang="ja-JP" altLang="en-US" sz="2800" b="1" dirty="0"/>
              <a:t>を</a:t>
            </a:r>
            <a:endParaRPr lang="en-US" altLang="ja-JP" sz="2800" b="1" dirty="0"/>
          </a:p>
          <a:p>
            <a:r>
              <a:rPr lang="en-US" altLang="ja-JP" sz="2800" b="1" dirty="0"/>
              <a:t> 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5470010" y="6420824"/>
            <a:ext cx="3533313" cy="437176"/>
          </a:xfrm>
        </p:spPr>
        <p:txBody>
          <a:bodyPr/>
          <a:lstStyle/>
          <a:p>
            <a:r>
              <a:rPr kumimoji="1"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松山市野外活動センター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0040" y="137290"/>
            <a:ext cx="8503920" cy="707886"/>
          </a:xfrm>
          <a:prstGeom prst="rect">
            <a:avLst/>
          </a:prstGeom>
          <a:gradFill flip="none" rotWithShape="1">
            <a:gsLst>
              <a:gs pos="10000">
                <a:schemeClr val="bg1"/>
              </a:gs>
              <a:gs pos="39000">
                <a:srgbClr val="FFE38C"/>
              </a:gs>
              <a:gs pos="100000">
                <a:srgbClr val="FFC000"/>
              </a:gs>
            </a:gsLst>
            <a:lin ang="10800000" scaled="1"/>
            <a:tileRect/>
          </a:gradFill>
          <a:ln w="28575" cmpd="thickThin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solidFill>
                  <a:srgbClr val="FF0000"/>
                </a:solidFill>
              </a:rPr>
              <a:t>「花見」の注意事項</a:t>
            </a:r>
            <a:endParaRPr kumimoji="1" lang="en-US" altLang="ja-JP" sz="4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1CA925B-88A8-4894-ADAF-C2A65470A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0703" y="2784561"/>
            <a:ext cx="2622620" cy="209050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AC29E5E1-7F53-42F7-A0EE-82B77FFEE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2479" y="4330318"/>
            <a:ext cx="901521" cy="83009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404AEE4-6150-445A-90E2-2BA4A93DE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7628" y="4589723"/>
            <a:ext cx="334851" cy="57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52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124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fujii-daisuke</dc:creator>
  <cp:lastModifiedBy>Administrator</cp:lastModifiedBy>
  <cp:revision>364</cp:revision>
  <cp:lastPrinted>2022-03-15T05:45:38Z</cp:lastPrinted>
  <dcterms:modified xsi:type="dcterms:W3CDTF">2022-03-15T23:54:55Z</dcterms:modified>
</cp:coreProperties>
</file>